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2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EB550-F27A-4998-9914-E1D4952B7F4D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3195E-1526-407D-A87D-BC776DA6B2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EB550-F27A-4998-9914-E1D4952B7F4D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3195E-1526-407D-A87D-BC776DA6B2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EB550-F27A-4998-9914-E1D4952B7F4D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3195E-1526-407D-A87D-BC776DA6B2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Kap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419479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EB550-F27A-4998-9914-E1D4952B7F4D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3195E-1526-407D-A87D-BC776DA6B2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EB550-F27A-4998-9914-E1D4952B7F4D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3195E-1526-407D-A87D-BC776DA6B2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EB550-F27A-4998-9914-E1D4952B7F4D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3195E-1526-407D-A87D-BC776DA6B2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EB550-F27A-4998-9914-E1D4952B7F4D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3195E-1526-407D-A87D-BC776DA6B2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EB550-F27A-4998-9914-E1D4952B7F4D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3195E-1526-407D-A87D-BC776DA6B2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EB550-F27A-4998-9914-E1D4952B7F4D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3195E-1526-407D-A87D-BC776DA6B2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EB550-F27A-4998-9914-E1D4952B7F4D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3195E-1526-407D-A87D-BC776DA6B2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EB550-F27A-4998-9914-E1D4952B7F4D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3195E-1526-407D-A87D-BC776DA6B2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6EB550-F27A-4998-9914-E1D4952B7F4D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13195E-1526-407D-A87D-BC776DA6B2C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7" name="Straight Connector 236"/>
          <p:cNvCxnSpPr/>
          <p:nvPr/>
        </p:nvCxnSpPr>
        <p:spPr>
          <a:xfrm>
            <a:off x="5427133" y="2570489"/>
            <a:ext cx="0" cy="360040"/>
          </a:xfrm>
          <a:prstGeom prst="line">
            <a:avLst/>
          </a:prstGeom>
          <a:ln w="508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3" name="TextBox 262"/>
          <p:cNvSpPr txBox="1"/>
          <p:nvPr/>
        </p:nvSpPr>
        <p:spPr>
          <a:xfrm>
            <a:off x="1187624" y="332656"/>
            <a:ext cx="625492" cy="2616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ru-RU" sz="1100" b="1" dirty="0" err="1" smtClean="0"/>
              <a:t>Вапняк</a:t>
            </a:r>
            <a:endParaRPr lang="en-GB" sz="1100" b="1" dirty="0"/>
          </a:p>
        </p:txBody>
      </p:sp>
      <p:cxnSp>
        <p:nvCxnSpPr>
          <p:cNvPr id="277" name="Straight Connector 276"/>
          <p:cNvCxnSpPr>
            <a:endCxn id="2" idx="1"/>
          </p:cNvCxnSpPr>
          <p:nvPr/>
        </p:nvCxnSpPr>
        <p:spPr>
          <a:xfrm flipV="1">
            <a:off x="1043608" y="684701"/>
            <a:ext cx="2160240" cy="7995"/>
          </a:xfrm>
          <a:prstGeom prst="line">
            <a:avLst/>
          </a:prstGeom>
          <a:ln w="44450">
            <a:solidFill>
              <a:schemeClr val="bg1">
                <a:lumMod val="50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3" name="Straight Connector 282"/>
          <p:cNvCxnSpPr>
            <a:stCxn id="180" idx="3"/>
            <a:endCxn id="127" idx="3"/>
          </p:cNvCxnSpPr>
          <p:nvPr/>
        </p:nvCxnSpPr>
        <p:spPr>
          <a:xfrm flipV="1">
            <a:off x="4553063" y="1373247"/>
            <a:ext cx="281346" cy="158398"/>
          </a:xfrm>
          <a:prstGeom prst="line">
            <a:avLst/>
          </a:prstGeom>
          <a:ln w="44450">
            <a:solidFill>
              <a:schemeClr val="accent4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156"/>
          <p:cNvGrpSpPr/>
          <p:nvPr/>
        </p:nvGrpSpPr>
        <p:grpSpPr>
          <a:xfrm>
            <a:off x="107505" y="2953496"/>
            <a:ext cx="2139475" cy="2113893"/>
            <a:chOff x="107504" y="3907355"/>
            <a:chExt cx="2139475" cy="2113893"/>
          </a:xfrm>
        </p:grpSpPr>
        <p:sp>
          <p:nvSpPr>
            <p:cNvPr id="129" name="Oval 128"/>
            <p:cNvSpPr>
              <a:spLocks/>
            </p:cNvSpPr>
            <p:nvPr/>
          </p:nvSpPr>
          <p:spPr bwMode="auto">
            <a:xfrm>
              <a:off x="179495" y="4794026"/>
              <a:ext cx="364365" cy="368913"/>
            </a:xfrm>
            <a:prstGeom prst="ellipse">
              <a:avLst/>
            </a:prstGeom>
            <a:solidFill>
              <a:srgbClr val="B6E1E4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0" rIns="0" bIns="0" anchor="ctr" anchorCtr="0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1000"/>
              </a:pPr>
              <a:r>
                <a:rPr lang="uk-UA" sz="900" dirty="0" smtClean="0">
                  <a:ln w="9525">
                    <a:solidFill>
                      <a:prstClr val="black"/>
                    </a:solidFill>
                  </a:ln>
                  <a:solidFill>
                    <a:srgbClr val="000000"/>
                  </a:solidFill>
                  <a:cs typeface="Arial"/>
                </a:rPr>
                <a:t>ЗВТ</a:t>
              </a:r>
              <a:r>
                <a:rPr lang="nn-NO" sz="900" dirty="0" smtClean="0">
                  <a:ln w="9525">
                    <a:solidFill>
                      <a:prstClr val="black"/>
                    </a:solidFill>
                  </a:ln>
                  <a:solidFill>
                    <a:srgbClr val="000000"/>
                  </a:solidFill>
                  <a:cs typeface="Arial"/>
                </a:rPr>
                <a:t>xx</a:t>
              </a:r>
              <a:endParaRPr lang="nn-NO" sz="900" dirty="0">
                <a:ln w="9525">
                  <a:solidFill>
                    <a:prstClr val="black"/>
                  </a:solidFill>
                </a:ln>
                <a:solidFill>
                  <a:prstClr val="black"/>
                </a:solidFill>
              </a:endParaRPr>
            </a:p>
          </p:txBody>
        </p:sp>
        <p:sp>
          <p:nvSpPr>
            <p:cNvPr id="335" name="TextBox 334"/>
            <p:cNvSpPr txBox="1"/>
            <p:nvPr/>
          </p:nvSpPr>
          <p:spPr>
            <a:xfrm>
              <a:off x="539552" y="3973171"/>
              <a:ext cx="140867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900" b="1" dirty="0" smtClean="0">
                  <a:solidFill>
                    <a:prstClr val="black"/>
                  </a:solidFill>
                </a:rPr>
                <a:t>Джерело викидів</a:t>
              </a:r>
              <a:endParaRPr lang="en-GB" sz="900" b="1" dirty="0">
                <a:solidFill>
                  <a:prstClr val="black"/>
                </a:solidFill>
              </a:endParaRPr>
            </a:p>
          </p:txBody>
        </p:sp>
        <p:sp>
          <p:nvSpPr>
            <p:cNvPr id="336" name="TextBox 335"/>
            <p:cNvSpPr txBox="1"/>
            <p:nvPr/>
          </p:nvSpPr>
          <p:spPr>
            <a:xfrm>
              <a:off x="539552" y="4383186"/>
              <a:ext cx="140867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900" b="1" dirty="0" smtClean="0">
                  <a:solidFill>
                    <a:prstClr val="black"/>
                  </a:solidFill>
                </a:rPr>
                <a:t>Точка викидів</a:t>
              </a:r>
              <a:endParaRPr lang="en-GB" sz="900" b="1" dirty="0">
                <a:solidFill>
                  <a:prstClr val="black"/>
                </a:solidFill>
              </a:endParaRPr>
            </a:p>
          </p:txBody>
        </p:sp>
        <p:sp>
          <p:nvSpPr>
            <p:cNvPr id="337" name="TextBox 336"/>
            <p:cNvSpPr txBox="1"/>
            <p:nvPr/>
          </p:nvSpPr>
          <p:spPr>
            <a:xfrm>
              <a:off x="543861" y="4845664"/>
              <a:ext cx="17031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900" b="1" dirty="0" smtClean="0">
                  <a:solidFill>
                    <a:prstClr val="black"/>
                  </a:solidFill>
                </a:rPr>
                <a:t>Засіб вимірювальної </a:t>
              </a:r>
              <a:br>
                <a:rPr lang="uk-UA" sz="900" b="1" dirty="0" smtClean="0">
                  <a:solidFill>
                    <a:prstClr val="black"/>
                  </a:solidFill>
                </a:rPr>
              </a:br>
              <a:r>
                <a:rPr lang="uk-UA" sz="900" b="1" dirty="0" smtClean="0">
                  <a:solidFill>
                    <a:prstClr val="black"/>
                  </a:solidFill>
                </a:rPr>
                <a:t>техніки</a:t>
              </a:r>
              <a:endParaRPr lang="en-GB" sz="900" b="1" dirty="0">
                <a:solidFill>
                  <a:prstClr val="black"/>
                </a:solidFill>
              </a:endParaRPr>
            </a:p>
          </p:txBody>
        </p:sp>
        <p:sp>
          <p:nvSpPr>
            <p:cNvPr id="338" name="TextBox 337"/>
            <p:cNvSpPr txBox="1"/>
            <p:nvPr/>
          </p:nvSpPr>
          <p:spPr>
            <a:xfrm>
              <a:off x="573991" y="5266551"/>
              <a:ext cx="140867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900" b="1" dirty="0" smtClean="0">
                  <a:solidFill>
                    <a:prstClr val="black"/>
                  </a:solidFill>
                </a:rPr>
                <a:t>Матеріальний потік</a:t>
              </a:r>
              <a:endParaRPr lang="en-GB" sz="900" b="1" dirty="0">
                <a:solidFill>
                  <a:prstClr val="black"/>
                </a:solidFill>
              </a:endParaRPr>
            </a:p>
          </p:txBody>
        </p:sp>
        <p:sp>
          <p:nvSpPr>
            <p:cNvPr id="341" name="Oval 340"/>
            <p:cNvSpPr>
              <a:spLocks/>
            </p:cNvSpPr>
            <p:nvPr/>
          </p:nvSpPr>
          <p:spPr bwMode="auto">
            <a:xfrm>
              <a:off x="107504" y="3907355"/>
              <a:ext cx="405066" cy="379942"/>
            </a:xfrm>
            <a:prstGeom prst="ellipse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square" lIns="0" tIns="45720" rIns="0" bIns="45720" anchor="ctr" anchorCtr="0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1000"/>
              </a:pPr>
              <a:r>
                <a:rPr lang="uk-UA" sz="900" b="1" dirty="0" smtClean="0">
                  <a:solidFill>
                    <a:srgbClr val="000000"/>
                  </a:solidFill>
                  <a:cs typeface="Arial"/>
                </a:rPr>
                <a:t>ДВ</a:t>
              </a:r>
              <a:r>
                <a:rPr lang="nn-NO" sz="900" dirty="0" smtClean="0">
                  <a:solidFill>
                    <a:srgbClr val="000000"/>
                  </a:solidFill>
                  <a:cs typeface="Arial"/>
                </a:rPr>
                <a:t>xx</a:t>
              </a:r>
              <a:endParaRPr lang="nn-NO" sz="900" dirty="0">
                <a:solidFill>
                  <a:prstClr val="black"/>
                </a:solidFill>
              </a:endParaRPr>
            </a:p>
          </p:txBody>
        </p:sp>
        <p:sp>
          <p:nvSpPr>
            <p:cNvPr id="342" name="Oval 341"/>
            <p:cNvSpPr>
              <a:spLocks/>
            </p:cNvSpPr>
            <p:nvPr/>
          </p:nvSpPr>
          <p:spPr bwMode="auto">
            <a:xfrm>
              <a:off x="179512" y="4367369"/>
              <a:ext cx="324000" cy="324000"/>
            </a:xfrm>
            <a:prstGeom prst="ellipse">
              <a:avLst/>
            </a:prstGeom>
            <a:solidFill>
              <a:srgbClr val="CCFFCC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45720" rIns="0" bIns="45720" anchor="ctr" anchorCtr="0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1000"/>
              </a:pPr>
              <a:r>
                <a:rPr lang="uk-UA" sz="900" b="1" dirty="0" smtClean="0">
                  <a:solidFill>
                    <a:srgbClr val="000000"/>
                  </a:solidFill>
                  <a:cs typeface="Arial"/>
                </a:rPr>
                <a:t>ТВ</a:t>
              </a:r>
              <a:r>
                <a:rPr lang="nn-NO" sz="800" dirty="0" smtClean="0">
                  <a:solidFill>
                    <a:srgbClr val="000000"/>
                  </a:solidFill>
                  <a:cs typeface="Arial"/>
                </a:rPr>
                <a:t>xx</a:t>
              </a:r>
              <a:endParaRPr lang="nn-NO" sz="800" dirty="0">
                <a:solidFill>
                  <a:prstClr val="black"/>
                </a:solidFill>
              </a:endParaRPr>
            </a:p>
          </p:txBody>
        </p:sp>
        <p:sp>
          <p:nvSpPr>
            <p:cNvPr id="343" name="Oval 342"/>
            <p:cNvSpPr>
              <a:spLocks/>
            </p:cNvSpPr>
            <p:nvPr/>
          </p:nvSpPr>
          <p:spPr bwMode="auto">
            <a:xfrm>
              <a:off x="180906" y="5232778"/>
              <a:ext cx="324000" cy="324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 wrap="square" lIns="0" tIns="0" rIns="0" bIns="0" anchor="ctr" anchorCtr="0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1000"/>
              </a:pPr>
              <a:r>
                <a:rPr lang="uk-UA" sz="900" b="1" dirty="0" smtClean="0">
                  <a:solidFill>
                    <a:prstClr val="white"/>
                  </a:solidFill>
                  <a:cs typeface="Arial"/>
                </a:rPr>
                <a:t>П</a:t>
              </a:r>
              <a:r>
                <a:rPr lang="nn-NO" sz="800" dirty="0" smtClean="0">
                  <a:solidFill>
                    <a:prstClr val="white"/>
                  </a:solidFill>
                  <a:cs typeface="Arial"/>
                </a:rPr>
                <a:t>xx</a:t>
              </a:r>
              <a:endParaRPr lang="nn-NO" sz="900" dirty="0">
                <a:solidFill>
                  <a:prstClr val="white"/>
                </a:solidFill>
              </a:endParaRPr>
            </a:p>
          </p:txBody>
        </p:sp>
        <p:sp>
          <p:nvSpPr>
            <p:cNvPr id="346" name="TextBox 345"/>
            <p:cNvSpPr txBox="1"/>
            <p:nvPr/>
          </p:nvSpPr>
          <p:spPr>
            <a:xfrm>
              <a:off x="551937" y="5733256"/>
              <a:ext cx="1319719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900" b="1" dirty="0" smtClean="0">
                  <a:solidFill>
                    <a:prstClr val="black"/>
                  </a:solidFill>
                </a:rPr>
                <a:t>Точка відбору проб</a:t>
              </a:r>
              <a:endParaRPr lang="uk-UA" sz="900" b="1" dirty="0">
                <a:solidFill>
                  <a:prstClr val="black"/>
                </a:solidFill>
              </a:endParaRPr>
            </a:p>
          </p:txBody>
        </p:sp>
        <p:sp>
          <p:nvSpPr>
            <p:cNvPr id="135" name="Isosceles Triangle 134"/>
            <p:cNvSpPr>
              <a:spLocks noChangeArrowheads="1"/>
            </p:cNvSpPr>
            <p:nvPr/>
          </p:nvSpPr>
          <p:spPr bwMode="auto">
            <a:xfrm flipV="1">
              <a:off x="123449" y="5661248"/>
              <a:ext cx="468000" cy="360000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wrap="none" lIns="0" tIns="0" rIns="0" bIns="0" anchor="t" anchorCtr="0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1000"/>
              </a:pPr>
              <a:endParaRPr lang="uk-UA" sz="700" b="1" dirty="0" smtClean="0">
                <a:solidFill>
                  <a:srgbClr val="313132">
                    <a:lumMod val="50000"/>
                  </a:srgbClr>
                </a:solidFill>
              </a:endParaRPr>
            </a:p>
            <a:p>
              <a:pPr algn="ctr">
                <a:defRPr sz="1000"/>
              </a:pPr>
              <a:r>
                <a:rPr lang="uk-UA" sz="700" b="1" dirty="0" smtClean="0">
                  <a:solidFill>
                    <a:srgbClr val="313132">
                      <a:lumMod val="50000"/>
                    </a:srgbClr>
                  </a:solidFill>
                </a:rPr>
                <a:t>ТВП</a:t>
              </a:r>
              <a:endParaRPr lang="nn-NO" sz="700" b="1" dirty="0">
                <a:solidFill>
                  <a:srgbClr val="313132">
                    <a:lumMod val="50000"/>
                  </a:srgbClr>
                </a:solidFill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49" y="893280"/>
            <a:ext cx="1005086" cy="457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51" name="Straight Connector 282"/>
          <p:cNvCxnSpPr/>
          <p:nvPr/>
        </p:nvCxnSpPr>
        <p:spPr>
          <a:xfrm flipV="1">
            <a:off x="1079015" y="1503636"/>
            <a:ext cx="2145413" cy="11384"/>
          </a:xfrm>
          <a:prstGeom prst="line">
            <a:avLst/>
          </a:prstGeom>
          <a:ln w="44450">
            <a:solidFill>
              <a:schemeClr val="accent4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7" name="TextBox 176"/>
          <p:cNvSpPr txBox="1"/>
          <p:nvPr/>
        </p:nvSpPr>
        <p:spPr>
          <a:xfrm>
            <a:off x="1165591" y="1205158"/>
            <a:ext cx="724878" cy="2616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uk-UA" sz="1100" b="1" dirty="0" smtClean="0">
                <a:solidFill>
                  <a:prstClr val="black"/>
                </a:solidFill>
              </a:rPr>
              <a:t>Вугілля</a:t>
            </a:r>
            <a:endParaRPr lang="en-GB" sz="1100" b="1" dirty="0">
              <a:solidFill>
                <a:prstClr val="black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8592" y="133776"/>
            <a:ext cx="1618464" cy="80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6" name="TextBox 145"/>
          <p:cNvSpPr txBox="1"/>
          <p:nvPr/>
        </p:nvSpPr>
        <p:spPr>
          <a:xfrm>
            <a:off x="3158882" y="1233006"/>
            <a:ext cx="1141659" cy="253916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uk-UA" sz="1050" b="1" i="1" dirty="0" smtClean="0">
                <a:solidFill>
                  <a:prstClr val="black"/>
                </a:solidFill>
              </a:rPr>
              <a:t>Склад вугілля</a:t>
            </a:r>
            <a:endParaRPr lang="en-GB" sz="1050" b="1" i="1" dirty="0">
              <a:solidFill>
                <a:prstClr val="black"/>
              </a:solidFill>
            </a:endParaRPr>
          </a:p>
        </p:txBody>
      </p:sp>
      <p:sp>
        <p:nvSpPr>
          <p:cNvPr id="120" name="AutoShape 45"/>
          <p:cNvSpPr>
            <a:spLocks/>
          </p:cNvSpPr>
          <p:nvPr/>
        </p:nvSpPr>
        <p:spPr bwMode="auto">
          <a:xfrm rot="21280293">
            <a:off x="6388423" y="198304"/>
            <a:ext cx="1779046" cy="432176"/>
          </a:xfrm>
          <a:prstGeom prst="cloudCallout">
            <a:avLst>
              <a:gd name="adj1" fmla="val 15989"/>
              <a:gd name="adj2" fmla="val 140490"/>
            </a:avLst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91440" tIns="45720" rIns="9144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900"/>
              </a:lnSpc>
              <a:defRPr sz="1000"/>
            </a:pPr>
            <a:endParaRPr lang="nn-NO" sz="1200" b="1" dirty="0" smtClean="0">
              <a:solidFill>
                <a:prstClr val="black">
                  <a:lumMod val="75000"/>
                  <a:lumOff val="25000"/>
                </a:prstClr>
              </a:solidFill>
              <a:cs typeface="Arial"/>
            </a:endParaRPr>
          </a:p>
          <a:p>
            <a:pPr algn="ctr">
              <a:lnSpc>
                <a:spcPts val="900"/>
              </a:lnSpc>
              <a:defRPr sz="1000"/>
            </a:pPr>
            <a:r>
              <a:rPr lang="nn-NO" sz="1200" b="1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Arial"/>
              </a:rPr>
              <a:t>CO</a:t>
            </a:r>
            <a:r>
              <a:rPr lang="nn-NO" sz="1200" b="1" baseline="-250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Arial"/>
              </a:rPr>
              <a:t>2</a:t>
            </a:r>
            <a:endParaRPr lang="nn-NO" sz="1200" b="1" baseline="-25000" dirty="0">
              <a:solidFill>
                <a:prstClr val="black">
                  <a:lumMod val="75000"/>
                  <a:lumOff val="25000"/>
                </a:prstClr>
              </a:solidFill>
              <a:cs typeface="Arial"/>
            </a:endParaRPr>
          </a:p>
          <a:p>
            <a:pPr algn="ctr">
              <a:defRPr sz="1000"/>
            </a:pPr>
            <a:endParaRPr lang="nn-NO" sz="1200" dirty="0">
              <a:solidFill>
                <a:prstClr val="black"/>
              </a:solidFill>
            </a:endParaRPr>
          </a:p>
        </p:txBody>
      </p:sp>
      <p:sp>
        <p:nvSpPr>
          <p:cNvPr id="137" name="Oval 342"/>
          <p:cNvSpPr>
            <a:spLocks/>
          </p:cNvSpPr>
          <p:nvPr/>
        </p:nvSpPr>
        <p:spPr bwMode="auto">
          <a:xfrm>
            <a:off x="1962874" y="1268760"/>
            <a:ext cx="404309" cy="409175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200" b="1" dirty="0" smtClean="0">
                <a:solidFill>
                  <a:prstClr val="white"/>
                </a:solidFill>
                <a:cs typeface="Arial"/>
              </a:rPr>
              <a:t>П02</a:t>
            </a:r>
            <a:endParaRPr lang="nn-NO" sz="1200" b="1" dirty="0">
              <a:solidFill>
                <a:prstClr val="white"/>
              </a:solidFill>
            </a:endParaRPr>
          </a:p>
        </p:txBody>
      </p:sp>
      <p:sp>
        <p:nvSpPr>
          <p:cNvPr id="172" name="Трапеция 171"/>
          <p:cNvSpPr/>
          <p:nvPr/>
        </p:nvSpPr>
        <p:spPr>
          <a:xfrm>
            <a:off x="7524328" y="1052736"/>
            <a:ext cx="216024" cy="1550115"/>
          </a:xfrm>
          <a:prstGeom prst="trapezoid">
            <a:avLst/>
          </a:prstGeom>
          <a:solidFill>
            <a:srgbClr val="FFC0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4" name="Oval 213"/>
          <p:cNvSpPr>
            <a:spLocks/>
          </p:cNvSpPr>
          <p:nvPr/>
        </p:nvSpPr>
        <p:spPr bwMode="auto">
          <a:xfrm>
            <a:off x="7247261" y="1137963"/>
            <a:ext cx="396000" cy="396000"/>
          </a:xfrm>
          <a:prstGeom prst="ellipse">
            <a:avLst/>
          </a:prstGeom>
          <a:solidFill>
            <a:srgbClr val="CCFFCC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900" b="1" dirty="0" smtClean="0">
                <a:solidFill>
                  <a:prstClr val="black"/>
                </a:solidFill>
              </a:rPr>
              <a:t>ТВ01</a:t>
            </a:r>
            <a:endParaRPr lang="nn-NO" sz="900" b="1" dirty="0">
              <a:solidFill>
                <a:prstClr val="black"/>
              </a:solidFill>
            </a:endParaRPr>
          </a:p>
        </p:txBody>
      </p:sp>
      <p:sp>
        <p:nvSpPr>
          <p:cNvPr id="127" name="Oval 128"/>
          <p:cNvSpPr>
            <a:spLocks/>
          </p:cNvSpPr>
          <p:nvPr/>
        </p:nvSpPr>
        <p:spPr bwMode="auto">
          <a:xfrm>
            <a:off x="4760592" y="943008"/>
            <a:ext cx="504056" cy="504056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9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</a:t>
            </a:r>
            <a:r>
              <a:rPr lang="en-US" sz="9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/>
            </a:r>
            <a:br>
              <a:rPr lang="en-US" sz="9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</a:br>
            <a:r>
              <a:rPr lang="uk-UA" sz="9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01</a:t>
            </a:r>
            <a:endParaRPr lang="nn-NO" sz="9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203848" y="332656"/>
            <a:ext cx="1349215" cy="704089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i="1" dirty="0">
                <a:solidFill>
                  <a:schemeClr val="tx1"/>
                </a:solidFill>
              </a:rPr>
              <a:t>Склад </a:t>
            </a:r>
            <a:r>
              <a:rPr lang="uk-UA" sz="1600" b="1" i="1" dirty="0" smtClean="0">
                <a:solidFill>
                  <a:schemeClr val="tx1"/>
                </a:solidFill>
              </a:rPr>
              <a:t>вапняку</a:t>
            </a:r>
            <a:endParaRPr lang="ru-RU" dirty="0"/>
          </a:p>
        </p:txBody>
      </p:sp>
      <p:sp>
        <p:nvSpPr>
          <p:cNvPr id="139" name="Прямоугольник 138"/>
          <p:cNvSpPr/>
          <p:nvPr/>
        </p:nvSpPr>
        <p:spPr>
          <a:xfrm>
            <a:off x="1871657" y="110409"/>
            <a:ext cx="6372751" cy="6335774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3" name="Isosceles Triangle 134"/>
          <p:cNvSpPr>
            <a:spLocks noChangeArrowheads="1"/>
          </p:cNvSpPr>
          <p:nvPr/>
        </p:nvSpPr>
        <p:spPr bwMode="auto">
          <a:xfrm flipV="1">
            <a:off x="2425601" y="1123467"/>
            <a:ext cx="468000" cy="360000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 anchor="t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endParaRPr lang="uk-UA" sz="700" b="1" dirty="0" smtClean="0">
              <a:solidFill>
                <a:srgbClr val="313132">
                  <a:lumMod val="50000"/>
                </a:srgbClr>
              </a:solidFill>
            </a:endParaRPr>
          </a:p>
          <a:p>
            <a:pPr algn="ctr">
              <a:defRPr sz="1000"/>
            </a:pPr>
            <a:r>
              <a:rPr lang="uk-UA" sz="700" b="1" dirty="0" smtClean="0">
                <a:solidFill>
                  <a:srgbClr val="313132">
                    <a:lumMod val="50000"/>
                  </a:srgbClr>
                </a:solidFill>
              </a:rPr>
              <a:t>ТВП</a:t>
            </a:r>
            <a:endParaRPr lang="nn-NO" sz="700" b="1" dirty="0">
              <a:solidFill>
                <a:srgbClr val="313132">
                  <a:lumMod val="50000"/>
                </a:srgbClr>
              </a:solidFill>
            </a:endParaRPr>
          </a:p>
        </p:txBody>
      </p:sp>
      <p:sp>
        <p:nvSpPr>
          <p:cNvPr id="180" name="Скругленный прямоугольник 1"/>
          <p:cNvSpPr/>
          <p:nvPr/>
        </p:nvSpPr>
        <p:spPr>
          <a:xfrm>
            <a:off x="3203848" y="1179600"/>
            <a:ext cx="1349215" cy="704089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i="1" dirty="0">
                <a:solidFill>
                  <a:schemeClr val="tx1"/>
                </a:solidFill>
              </a:rPr>
              <a:t>Склад </a:t>
            </a:r>
            <a:r>
              <a:rPr lang="uk-UA" sz="1600" b="1" i="1" dirty="0" smtClean="0">
                <a:solidFill>
                  <a:schemeClr val="tx1"/>
                </a:solidFill>
              </a:rPr>
              <a:t>вугілля</a:t>
            </a:r>
            <a:endParaRPr lang="ru-RU" dirty="0"/>
          </a:p>
        </p:txBody>
      </p:sp>
      <p:cxnSp>
        <p:nvCxnSpPr>
          <p:cNvPr id="185" name="Straight Connector 184"/>
          <p:cNvCxnSpPr>
            <a:endCxn id="127" idx="1"/>
          </p:cNvCxnSpPr>
          <p:nvPr/>
        </p:nvCxnSpPr>
        <p:spPr>
          <a:xfrm>
            <a:off x="4544568" y="798992"/>
            <a:ext cx="289841" cy="217833"/>
          </a:xfrm>
          <a:prstGeom prst="line">
            <a:avLst/>
          </a:prstGeom>
          <a:ln w="44450">
            <a:solidFill>
              <a:schemeClr val="bg1">
                <a:lumMod val="50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8" name="Group 217"/>
          <p:cNvGrpSpPr/>
          <p:nvPr/>
        </p:nvGrpSpPr>
        <p:grpSpPr>
          <a:xfrm>
            <a:off x="2695121" y="2852936"/>
            <a:ext cx="1994367" cy="2747546"/>
            <a:chOff x="2695121" y="2852936"/>
            <a:chExt cx="1994367" cy="2747546"/>
          </a:xfrm>
        </p:grpSpPr>
        <p:cxnSp>
          <p:nvCxnSpPr>
            <p:cNvPr id="197" name="Straight Connector 311"/>
            <p:cNvCxnSpPr/>
            <p:nvPr/>
          </p:nvCxnSpPr>
          <p:spPr>
            <a:xfrm rot="5400000" flipH="1" flipV="1">
              <a:off x="3635895" y="3645025"/>
              <a:ext cx="432050" cy="12700"/>
            </a:xfrm>
            <a:prstGeom prst="bentConnector3">
              <a:avLst>
                <a:gd name="adj1" fmla="val 50000"/>
              </a:avLst>
            </a:prstGeom>
            <a:ln w="76200">
              <a:solidFill>
                <a:schemeClr val="accent5">
                  <a:lumMod val="60000"/>
                  <a:lumOff val="40000"/>
                </a:schemeClr>
              </a:solidFill>
              <a:headEnd type="stealt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1" name="Group 190"/>
            <p:cNvGrpSpPr/>
            <p:nvPr/>
          </p:nvGrpSpPr>
          <p:grpSpPr>
            <a:xfrm>
              <a:off x="3275856" y="3789040"/>
              <a:ext cx="720080" cy="1811442"/>
              <a:chOff x="3275856" y="3276513"/>
              <a:chExt cx="720080" cy="2024558"/>
            </a:xfrm>
          </p:grpSpPr>
          <p:sp>
            <p:nvSpPr>
              <p:cNvPr id="203" name="Rectangle 202"/>
              <p:cNvSpPr>
                <a:spLocks/>
              </p:cNvSpPr>
              <p:nvPr/>
            </p:nvSpPr>
            <p:spPr bwMode="auto">
              <a:xfrm rot="5400000">
                <a:off x="2735865" y="4041000"/>
                <a:ext cx="1944078" cy="57606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vert" wrap="square" lIns="91440" tIns="45720" rIns="91440" bIns="45720" anchor="ctr" anchorCtr="1" upright="1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ts val="1000"/>
                  </a:lnSpc>
                  <a:defRPr sz="1000"/>
                </a:pPr>
                <a:r>
                  <a:rPr lang="uk-UA" sz="1600" b="1" dirty="0" smtClean="0">
                    <a:solidFill>
                      <a:schemeClr val="bg1"/>
                    </a:solidFill>
                  </a:rPr>
                  <a:t>Шахтна піч №1</a:t>
                </a:r>
                <a:endParaRPr lang="nn-NO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4" name="Oval 188"/>
              <p:cNvSpPr>
                <a:spLocks/>
              </p:cNvSpPr>
              <p:nvPr/>
            </p:nvSpPr>
            <p:spPr bwMode="auto">
              <a:xfrm>
                <a:off x="3275856" y="3276513"/>
                <a:ext cx="396000" cy="436290"/>
              </a:xfrm>
              <a:prstGeom prst="ellipse">
                <a:avLst/>
              </a:prstGeom>
              <a:solidFill>
                <a:srgbClr val="FFFF99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square" lIns="0" tIns="45720" rIns="0" bIns="45720" anchor="ctr" anchorCtr="0" upright="1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1000"/>
                </a:pPr>
                <a:r>
                  <a:rPr lang="uk-UA" sz="900" b="1" dirty="0" smtClean="0">
                    <a:solidFill>
                      <a:srgbClr val="000000"/>
                    </a:solidFill>
                    <a:cs typeface="Arial"/>
                  </a:rPr>
                  <a:t>ДВ01</a:t>
                </a:r>
                <a:endParaRPr lang="nn-NO" sz="900" b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38" name="TextBox 137"/>
            <p:cNvSpPr txBox="1"/>
            <p:nvPr/>
          </p:nvSpPr>
          <p:spPr>
            <a:xfrm>
              <a:off x="2695121" y="2924944"/>
              <a:ext cx="652743" cy="2616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r>
                <a:rPr lang="uk-UA" sz="1100" b="1" dirty="0" smtClean="0">
                  <a:solidFill>
                    <a:prstClr val="black"/>
                  </a:solidFill>
                </a:rPr>
                <a:t>Циклон</a:t>
              </a:r>
              <a:endParaRPr lang="en-GB" sz="1100" b="1" dirty="0">
                <a:solidFill>
                  <a:prstClr val="black"/>
                </a:solidFill>
              </a:endParaRPr>
            </a:p>
          </p:txBody>
        </p:sp>
        <p:sp>
          <p:nvSpPr>
            <p:cNvPr id="190" name="Flowchart: Manual Operation 189"/>
            <p:cNvSpPr/>
            <p:nvPr/>
          </p:nvSpPr>
          <p:spPr>
            <a:xfrm>
              <a:off x="3275856" y="2852936"/>
              <a:ext cx="259308" cy="368489"/>
            </a:xfrm>
            <a:prstGeom prst="flowChartManualOperation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Rectangle 191"/>
            <p:cNvSpPr/>
            <p:nvPr/>
          </p:nvSpPr>
          <p:spPr>
            <a:xfrm>
              <a:off x="3779912" y="2852936"/>
              <a:ext cx="909576" cy="61436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200" b="1" dirty="0" smtClean="0"/>
                <a:t>Змішувач шихти</a:t>
              </a:r>
              <a:endParaRPr lang="en-US" sz="1200" b="1" dirty="0"/>
            </a:p>
          </p:txBody>
        </p:sp>
        <p:cxnSp>
          <p:nvCxnSpPr>
            <p:cNvPr id="193" name="Straight Connector 311"/>
            <p:cNvCxnSpPr>
              <a:stCxn id="190" idx="2"/>
              <a:endCxn id="203" idx="1"/>
            </p:cNvCxnSpPr>
            <p:nvPr/>
          </p:nvCxnSpPr>
          <p:spPr>
            <a:xfrm rot="16200000" flipH="1">
              <a:off x="3236896" y="3390039"/>
              <a:ext cx="639623" cy="302394"/>
            </a:xfrm>
            <a:prstGeom prst="bentConnector3">
              <a:avLst>
                <a:gd name="adj1" fmla="val 50000"/>
              </a:avLst>
            </a:prstGeom>
            <a:ln w="44450">
              <a:solidFill>
                <a:srgbClr val="FFC000"/>
              </a:solidFill>
              <a:headEnd type="stealt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9" name="Group 218"/>
          <p:cNvGrpSpPr/>
          <p:nvPr/>
        </p:nvGrpSpPr>
        <p:grpSpPr>
          <a:xfrm>
            <a:off x="4716016" y="2852936"/>
            <a:ext cx="1944216" cy="2747546"/>
            <a:chOff x="2695121" y="2852936"/>
            <a:chExt cx="1944216" cy="2747546"/>
          </a:xfrm>
        </p:grpSpPr>
        <p:cxnSp>
          <p:nvCxnSpPr>
            <p:cNvPr id="220" name="Straight Connector 311"/>
            <p:cNvCxnSpPr/>
            <p:nvPr/>
          </p:nvCxnSpPr>
          <p:spPr>
            <a:xfrm rot="5400000" flipH="1" flipV="1">
              <a:off x="3635895" y="3645025"/>
              <a:ext cx="432050" cy="12700"/>
            </a:xfrm>
            <a:prstGeom prst="bentConnector3">
              <a:avLst>
                <a:gd name="adj1" fmla="val 50000"/>
              </a:avLst>
            </a:prstGeom>
            <a:ln w="76200">
              <a:solidFill>
                <a:schemeClr val="accent5">
                  <a:lumMod val="60000"/>
                  <a:lumOff val="40000"/>
                </a:schemeClr>
              </a:solidFill>
              <a:headEnd type="stealt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1" name="Group 190"/>
            <p:cNvGrpSpPr/>
            <p:nvPr/>
          </p:nvGrpSpPr>
          <p:grpSpPr>
            <a:xfrm>
              <a:off x="3275856" y="3789040"/>
              <a:ext cx="720080" cy="1811442"/>
              <a:chOff x="3275856" y="3276513"/>
              <a:chExt cx="720080" cy="2024558"/>
            </a:xfrm>
          </p:grpSpPr>
          <p:sp>
            <p:nvSpPr>
              <p:cNvPr id="226" name="Rectangle 225"/>
              <p:cNvSpPr>
                <a:spLocks/>
              </p:cNvSpPr>
              <p:nvPr/>
            </p:nvSpPr>
            <p:spPr bwMode="auto">
              <a:xfrm rot="5400000">
                <a:off x="2735865" y="4041000"/>
                <a:ext cx="1944078" cy="57606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vert" wrap="square" lIns="91440" tIns="45720" rIns="91440" bIns="45720" anchor="ctr" anchorCtr="1" upright="1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ts val="1000"/>
                  </a:lnSpc>
                  <a:defRPr sz="1000"/>
                </a:pPr>
                <a:r>
                  <a:rPr lang="uk-UA" sz="1600" b="1" dirty="0" smtClean="0">
                    <a:solidFill>
                      <a:schemeClr val="bg1"/>
                    </a:solidFill>
                  </a:rPr>
                  <a:t>Шахтна піч №2</a:t>
                </a:r>
                <a:endParaRPr lang="nn-NO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7" name="Oval 188"/>
              <p:cNvSpPr>
                <a:spLocks/>
              </p:cNvSpPr>
              <p:nvPr/>
            </p:nvSpPr>
            <p:spPr bwMode="auto">
              <a:xfrm>
                <a:off x="3275856" y="3276513"/>
                <a:ext cx="396000" cy="436290"/>
              </a:xfrm>
              <a:prstGeom prst="ellipse">
                <a:avLst/>
              </a:prstGeom>
              <a:solidFill>
                <a:srgbClr val="FFFF99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square" lIns="0" tIns="45720" rIns="0" bIns="45720" anchor="ctr" anchorCtr="0" upright="1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1000"/>
                </a:pPr>
                <a:r>
                  <a:rPr lang="uk-UA" sz="900" b="1" dirty="0" smtClean="0">
                    <a:solidFill>
                      <a:srgbClr val="000000"/>
                    </a:solidFill>
                    <a:cs typeface="Arial"/>
                  </a:rPr>
                  <a:t>ДВ02</a:t>
                </a:r>
                <a:endParaRPr lang="nn-NO" sz="900" b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22" name="TextBox 221"/>
            <p:cNvSpPr txBox="1"/>
            <p:nvPr/>
          </p:nvSpPr>
          <p:spPr>
            <a:xfrm>
              <a:off x="2695121" y="2924944"/>
              <a:ext cx="652743" cy="2616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r>
                <a:rPr lang="uk-UA" sz="1100" b="1" dirty="0" smtClean="0">
                  <a:solidFill>
                    <a:prstClr val="black"/>
                  </a:solidFill>
                </a:rPr>
                <a:t>Циклон</a:t>
              </a:r>
              <a:endParaRPr lang="en-GB" sz="1100" b="1" dirty="0">
                <a:solidFill>
                  <a:prstClr val="black"/>
                </a:solidFill>
              </a:endParaRPr>
            </a:p>
          </p:txBody>
        </p:sp>
        <p:sp>
          <p:nvSpPr>
            <p:cNvPr id="223" name="Flowchart: Manual Operation 222"/>
            <p:cNvSpPr/>
            <p:nvPr/>
          </p:nvSpPr>
          <p:spPr>
            <a:xfrm>
              <a:off x="3275856" y="2852936"/>
              <a:ext cx="259308" cy="368489"/>
            </a:xfrm>
            <a:prstGeom prst="flowChartManualOperation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Rectangle 223"/>
            <p:cNvSpPr/>
            <p:nvPr/>
          </p:nvSpPr>
          <p:spPr>
            <a:xfrm>
              <a:off x="3779911" y="2852936"/>
              <a:ext cx="859426" cy="61436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200" b="1" dirty="0" smtClean="0"/>
                <a:t>Змішувач шихти</a:t>
              </a:r>
              <a:endParaRPr lang="en-US" sz="1200" b="1" dirty="0"/>
            </a:p>
          </p:txBody>
        </p:sp>
        <p:cxnSp>
          <p:nvCxnSpPr>
            <p:cNvPr id="225" name="Straight Connector 311"/>
            <p:cNvCxnSpPr>
              <a:stCxn id="223" idx="2"/>
              <a:endCxn id="226" idx="1"/>
            </p:cNvCxnSpPr>
            <p:nvPr/>
          </p:nvCxnSpPr>
          <p:spPr>
            <a:xfrm rot="16200000" flipH="1">
              <a:off x="3236896" y="3390039"/>
              <a:ext cx="639623" cy="302394"/>
            </a:xfrm>
            <a:prstGeom prst="bentConnector3">
              <a:avLst>
                <a:gd name="adj1" fmla="val 50000"/>
              </a:avLst>
            </a:prstGeom>
            <a:ln w="44450">
              <a:solidFill>
                <a:srgbClr val="FFC000"/>
              </a:solidFill>
              <a:headEnd type="stealt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1" name="Isosceles Triangle 134"/>
          <p:cNvSpPr>
            <a:spLocks noChangeArrowheads="1"/>
          </p:cNvSpPr>
          <p:nvPr/>
        </p:nvSpPr>
        <p:spPr bwMode="auto">
          <a:xfrm flipV="1">
            <a:off x="2411760" y="323131"/>
            <a:ext cx="468000" cy="360000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 anchor="t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endParaRPr lang="uk-UA" sz="700" b="1" dirty="0" smtClean="0">
              <a:solidFill>
                <a:srgbClr val="313132">
                  <a:lumMod val="50000"/>
                </a:srgbClr>
              </a:solidFill>
            </a:endParaRPr>
          </a:p>
          <a:p>
            <a:pPr algn="ctr">
              <a:defRPr sz="1000"/>
            </a:pPr>
            <a:r>
              <a:rPr lang="uk-UA" sz="700" b="1" dirty="0" smtClean="0">
                <a:solidFill>
                  <a:srgbClr val="313132">
                    <a:lumMod val="50000"/>
                  </a:srgbClr>
                </a:solidFill>
              </a:rPr>
              <a:t>ТВП</a:t>
            </a:r>
            <a:endParaRPr lang="nn-NO" sz="700" b="1" dirty="0">
              <a:solidFill>
                <a:srgbClr val="313132">
                  <a:lumMod val="50000"/>
                </a:srgbClr>
              </a:solidFill>
            </a:endParaRPr>
          </a:p>
        </p:txBody>
      </p:sp>
      <p:cxnSp>
        <p:nvCxnSpPr>
          <p:cNvPr id="232" name="Straight Connector 231"/>
          <p:cNvCxnSpPr/>
          <p:nvPr/>
        </p:nvCxnSpPr>
        <p:spPr>
          <a:xfrm>
            <a:off x="107504" y="2665464"/>
            <a:ext cx="432048" cy="0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3" name="TextBox 232"/>
          <p:cNvSpPr txBox="1"/>
          <p:nvPr/>
        </p:nvSpPr>
        <p:spPr>
          <a:xfrm>
            <a:off x="683568" y="2521448"/>
            <a:ext cx="104354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00" b="1" dirty="0" smtClean="0">
                <a:solidFill>
                  <a:prstClr val="black"/>
                </a:solidFill>
              </a:rPr>
              <a:t>Межі установки</a:t>
            </a:r>
            <a:endParaRPr lang="en-GB" sz="900" b="1" dirty="0">
              <a:solidFill>
                <a:prstClr val="black"/>
              </a:solidFill>
            </a:endParaRPr>
          </a:p>
        </p:txBody>
      </p:sp>
      <p:cxnSp>
        <p:nvCxnSpPr>
          <p:cNvPr id="235" name="Shape 234"/>
          <p:cNvCxnSpPr>
            <a:stCxn id="190" idx="0"/>
          </p:cNvCxnSpPr>
          <p:nvPr/>
        </p:nvCxnSpPr>
        <p:spPr>
          <a:xfrm rot="5400000" flipH="1" flipV="1">
            <a:off x="5320903" y="649511"/>
            <a:ext cx="288032" cy="4118818"/>
          </a:xfrm>
          <a:prstGeom prst="bentConnector2">
            <a:avLst/>
          </a:prstGeom>
          <a:ln w="50800">
            <a:solidFill>
              <a:srgbClr val="FFC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7" name="Straight Connector 246"/>
          <p:cNvCxnSpPr/>
          <p:nvPr/>
        </p:nvCxnSpPr>
        <p:spPr>
          <a:xfrm>
            <a:off x="3947294" y="2348880"/>
            <a:ext cx="0" cy="504056"/>
          </a:xfrm>
          <a:prstGeom prst="line">
            <a:avLst/>
          </a:prstGeom>
          <a:ln w="44450">
            <a:solidFill>
              <a:schemeClr val="bg1">
                <a:lumMod val="50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9" name="Straight Connector 248"/>
          <p:cNvCxnSpPr/>
          <p:nvPr/>
        </p:nvCxnSpPr>
        <p:spPr>
          <a:xfrm>
            <a:off x="3923928" y="2348880"/>
            <a:ext cx="2088232" cy="0"/>
          </a:xfrm>
          <a:prstGeom prst="line">
            <a:avLst/>
          </a:prstGeom>
          <a:ln w="44450">
            <a:solidFill>
              <a:schemeClr val="bg1">
                <a:lumMod val="5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6" name="Straight Connector 255"/>
          <p:cNvCxnSpPr/>
          <p:nvPr/>
        </p:nvCxnSpPr>
        <p:spPr>
          <a:xfrm>
            <a:off x="5995268" y="2348880"/>
            <a:ext cx="0" cy="504056"/>
          </a:xfrm>
          <a:prstGeom prst="line">
            <a:avLst/>
          </a:prstGeom>
          <a:ln w="44450">
            <a:solidFill>
              <a:schemeClr val="bg1">
                <a:lumMod val="50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0" name="Straight Connector 259"/>
          <p:cNvCxnSpPr/>
          <p:nvPr/>
        </p:nvCxnSpPr>
        <p:spPr>
          <a:xfrm>
            <a:off x="4932040" y="1412776"/>
            <a:ext cx="0" cy="936104"/>
          </a:xfrm>
          <a:prstGeom prst="line">
            <a:avLst/>
          </a:prstGeom>
          <a:ln w="44450">
            <a:solidFill>
              <a:schemeClr val="bg1">
                <a:lumMod val="50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2" name="Straight Connector 261"/>
          <p:cNvCxnSpPr/>
          <p:nvPr/>
        </p:nvCxnSpPr>
        <p:spPr>
          <a:xfrm>
            <a:off x="6277967" y="2132856"/>
            <a:ext cx="0" cy="720080"/>
          </a:xfrm>
          <a:prstGeom prst="line">
            <a:avLst/>
          </a:prstGeom>
          <a:ln w="44450">
            <a:solidFill>
              <a:schemeClr val="accent4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6" name="Straight Connector 265"/>
          <p:cNvCxnSpPr/>
          <p:nvPr/>
        </p:nvCxnSpPr>
        <p:spPr>
          <a:xfrm>
            <a:off x="5076056" y="1412776"/>
            <a:ext cx="0" cy="720080"/>
          </a:xfrm>
          <a:prstGeom prst="line">
            <a:avLst/>
          </a:prstGeom>
          <a:ln w="44450">
            <a:solidFill>
              <a:schemeClr val="accent4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3" name="Straight Connector 272"/>
          <p:cNvCxnSpPr/>
          <p:nvPr/>
        </p:nvCxnSpPr>
        <p:spPr>
          <a:xfrm>
            <a:off x="4224660" y="2132856"/>
            <a:ext cx="0" cy="720080"/>
          </a:xfrm>
          <a:prstGeom prst="line">
            <a:avLst/>
          </a:prstGeom>
          <a:ln w="44450">
            <a:solidFill>
              <a:schemeClr val="accent4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4" name="Straight Connector 273"/>
          <p:cNvCxnSpPr/>
          <p:nvPr/>
        </p:nvCxnSpPr>
        <p:spPr>
          <a:xfrm>
            <a:off x="4202435" y="2132856"/>
            <a:ext cx="2097757" cy="0"/>
          </a:xfrm>
          <a:prstGeom prst="line">
            <a:avLst/>
          </a:prstGeom>
          <a:ln w="44450">
            <a:solidFill>
              <a:schemeClr val="accent4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" name="Oval 342"/>
          <p:cNvSpPr>
            <a:spLocks/>
          </p:cNvSpPr>
          <p:nvPr/>
        </p:nvSpPr>
        <p:spPr bwMode="auto">
          <a:xfrm>
            <a:off x="1952154" y="491530"/>
            <a:ext cx="404309" cy="409175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200" b="1" dirty="0" smtClean="0">
                <a:solidFill>
                  <a:prstClr val="white"/>
                </a:solidFill>
                <a:cs typeface="Arial"/>
              </a:rPr>
              <a:t>П01</a:t>
            </a:r>
            <a:endParaRPr lang="nn-NO" sz="1200" b="1" dirty="0">
              <a:solidFill>
                <a:prstClr val="white"/>
              </a:solidFill>
            </a:endParaRPr>
          </a:p>
        </p:txBody>
      </p:sp>
      <p:sp>
        <p:nvSpPr>
          <p:cNvPr id="288" name="Скругленный прямоугольник 1"/>
          <p:cNvSpPr/>
          <p:nvPr/>
        </p:nvSpPr>
        <p:spPr>
          <a:xfrm>
            <a:off x="6588224" y="5229200"/>
            <a:ext cx="1349215" cy="704089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i="1" dirty="0">
                <a:solidFill>
                  <a:schemeClr val="tx1"/>
                </a:solidFill>
              </a:rPr>
              <a:t>Склад </a:t>
            </a:r>
            <a:r>
              <a:rPr lang="uk-UA" sz="1600" b="1" i="1" dirty="0" smtClean="0">
                <a:solidFill>
                  <a:schemeClr val="tx1"/>
                </a:solidFill>
              </a:rPr>
              <a:t>вапна</a:t>
            </a:r>
            <a:endParaRPr lang="ru-RU" dirty="0"/>
          </a:p>
        </p:txBody>
      </p:sp>
      <p:cxnSp>
        <p:nvCxnSpPr>
          <p:cNvPr id="290" name="Shape 289"/>
          <p:cNvCxnSpPr>
            <a:stCxn id="203" idx="3"/>
          </p:cNvCxnSpPr>
          <p:nvPr/>
        </p:nvCxnSpPr>
        <p:spPr>
          <a:xfrm rot="16200000" flipH="1">
            <a:off x="5045673" y="4262713"/>
            <a:ext cx="204782" cy="2880320"/>
          </a:xfrm>
          <a:prstGeom prst="bentConnector2">
            <a:avLst/>
          </a:prstGeom>
          <a:ln w="44450">
            <a:solidFill>
              <a:schemeClr val="accent3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5" name="Straight Connector 294"/>
          <p:cNvCxnSpPr>
            <a:stCxn id="226" idx="3"/>
          </p:cNvCxnSpPr>
          <p:nvPr/>
        </p:nvCxnSpPr>
        <p:spPr>
          <a:xfrm flipH="1">
            <a:off x="5724128" y="5600482"/>
            <a:ext cx="4671" cy="204782"/>
          </a:xfrm>
          <a:prstGeom prst="line">
            <a:avLst/>
          </a:prstGeom>
          <a:ln w="444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6073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55</Words>
  <Application>Microsoft Office PowerPoint</Application>
  <PresentationFormat>On-screen Show (4:3)</PresentationFormat>
  <Paragraphs>36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Vlad</dc:creator>
  <cp:lastModifiedBy>Vlad</cp:lastModifiedBy>
  <cp:revision>24</cp:revision>
  <dcterms:created xsi:type="dcterms:W3CDTF">2019-02-07T13:13:07Z</dcterms:created>
  <dcterms:modified xsi:type="dcterms:W3CDTF">2019-02-18T10:21:58Z</dcterms:modified>
</cp:coreProperties>
</file>